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Lst>
  <p:sldIdLst>
    <p:sldId id="256" r:id="rId2"/>
    <p:sldId id="257" r:id="rId3"/>
    <p:sldId id="260" r:id="rId4"/>
    <p:sldId id="261"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496"/>
    <a:srgbClr val="38C2D5"/>
    <a:srgbClr val="092436"/>
    <a:srgbClr val="5BA6D8"/>
    <a:srgbClr val="331C54"/>
    <a:srgbClr val="9419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p:restoredTop sz="95741"/>
  </p:normalViewPr>
  <p:slideViewPr>
    <p:cSldViewPr snapToGrid="0" snapToObjects="1">
      <p:cViewPr varScale="1">
        <p:scale>
          <a:sx n="128" d="100"/>
          <a:sy n="128" d="100"/>
        </p:scale>
        <p:origin x="3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87370F14-EC3A-90F7-D68F-65F2957D0E9B}"/>
              </a:ext>
            </a:extLst>
          </p:cNvPr>
          <p:cNvPicPr>
            <a:picLocks noChangeAspect="1"/>
          </p:cNvPicPr>
          <p:nvPr userDrawn="1"/>
        </p:nvPicPr>
        <p:blipFill>
          <a:blip r:embed="rId2"/>
          <a:stretch>
            <a:fillRect/>
          </a:stretch>
        </p:blipFill>
        <p:spPr>
          <a:xfrm>
            <a:off x="0" y="-94580"/>
            <a:ext cx="12192000" cy="69525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610639D3-A042-0036-8618-0636CC93AC8C}"/>
              </a:ext>
            </a:extLst>
          </p:cNvPr>
          <p:cNvPicPr>
            <a:picLocks noChangeAspect="1"/>
          </p:cNvPicPr>
          <p:nvPr userDrawn="1"/>
        </p:nvPicPr>
        <p:blipFill>
          <a:blip r:embed="rId3"/>
          <a:stretch>
            <a:fillRect/>
          </a:stretch>
        </p:blipFill>
        <p:spPr>
          <a:xfrm>
            <a:off x="0" y="-94580"/>
            <a:ext cx="12192000" cy="6952580"/>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tan waves&#10;&#10;Description automatically generated">
            <a:extLst>
              <a:ext uri="{FF2B5EF4-FFF2-40B4-BE49-F238E27FC236}">
                <a16:creationId xmlns:a16="http://schemas.microsoft.com/office/drawing/2014/main" id="{2B1B8C18-A0C4-C0A2-9970-55F917D80822}"/>
              </a:ext>
            </a:extLst>
          </p:cNvPr>
          <p:cNvPicPr>
            <a:picLocks noChangeAspect="1"/>
          </p:cNvPicPr>
          <p:nvPr/>
        </p:nvPicPr>
        <p:blipFill>
          <a:blip r:embed="rId2"/>
          <a:stretch>
            <a:fillRect/>
          </a:stretch>
        </p:blipFill>
        <p:spPr>
          <a:xfrm>
            <a:off x="0" y="-105508"/>
            <a:ext cx="12192000" cy="6963508"/>
          </a:xfrm>
          <a:prstGeom prst="rect">
            <a:avLst/>
          </a:prstGeom>
        </p:spPr>
      </p:pic>
      <p:sp>
        <p:nvSpPr>
          <p:cNvPr id="5" name="Title 1">
            <a:extLst>
              <a:ext uri="{FF2B5EF4-FFF2-40B4-BE49-F238E27FC236}">
                <a16:creationId xmlns:a16="http://schemas.microsoft.com/office/drawing/2014/main" id="{98BD12E4-D55C-DC4A-A344-7D0F45B03483}"/>
              </a:ext>
            </a:extLst>
          </p:cNvPr>
          <p:cNvSpPr txBox="1">
            <a:spLocks/>
          </p:cNvSpPr>
          <p:nvPr/>
        </p:nvSpPr>
        <p:spPr>
          <a:xfrm>
            <a:off x="5158154" y="1805353"/>
            <a:ext cx="6417102" cy="2007423"/>
          </a:xfrm>
          <a:prstGeom prst="rect">
            <a:avLst/>
          </a:prstGeom>
        </p:spPr>
        <p:txBody>
          <a:bodyPr anchor="t">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a:r>
              <a:rPr lang="en-US" sz="4000" b="1" dirty="0">
                <a:solidFill>
                  <a:srgbClr val="38C2D5"/>
                </a:solidFill>
                <a:latin typeface="Verdana" panose="020B0604030504040204" pitchFamily="34" charset="0"/>
                <a:ea typeface="Verdana" panose="020B0604030504040204" pitchFamily="34" charset="0"/>
                <a:cs typeface="Verdana" panose="020B0604030504040204" pitchFamily="34" charset="0"/>
              </a:rPr>
              <a:t>Presentation Title</a:t>
            </a:r>
          </a:p>
          <a:p>
            <a:pPr algn="r"/>
            <a:r>
              <a:rPr lang="en-US" sz="4000" b="1" dirty="0">
                <a:solidFill>
                  <a:srgbClr val="38C2D5"/>
                </a:solidFill>
                <a:latin typeface="Verdana" panose="020B0604030504040204" pitchFamily="34" charset="0"/>
                <a:ea typeface="Verdana" panose="020B0604030504040204" pitchFamily="34" charset="0"/>
                <a:cs typeface="Verdana" panose="020B0604030504040204" pitchFamily="34" charset="0"/>
              </a:rPr>
              <a:t>Presentation Title</a:t>
            </a:r>
          </a:p>
          <a:p>
            <a:pPr algn="r"/>
            <a:r>
              <a:rPr lang="en-US" sz="4000" b="1" dirty="0">
                <a:solidFill>
                  <a:srgbClr val="38C2D5"/>
                </a:solidFill>
                <a:latin typeface="Verdana" panose="020B0604030504040204" pitchFamily="34" charset="0"/>
                <a:ea typeface="Verdana" panose="020B0604030504040204" pitchFamily="34" charset="0"/>
                <a:cs typeface="Verdana" panose="020B0604030504040204" pitchFamily="34" charset="0"/>
              </a:rPr>
              <a:t>Presentation Title</a:t>
            </a:r>
          </a:p>
          <a:p>
            <a:pPr algn="r"/>
            <a:endParaRPr lang="en-US" sz="4000" b="1" dirty="0">
              <a:solidFill>
                <a:srgbClr val="38C2D5"/>
              </a:solidFill>
              <a:latin typeface="Verdana" panose="020B0604030504040204" pitchFamily="34" charset="0"/>
              <a:ea typeface="Verdana" panose="020B0604030504040204" pitchFamily="34" charset="0"/>
              <a:cs typeface="Verdana" panose="020B0604030504040204" pitchFamily="34" charset="0"/>
            </a:endParaRPr>
          </a:p>
          <a:p>
            <a:pPr algn="r"/>
            <a:endParaRPr lang="en-US" sz="4000" b="1" dirty="0">
              <a:solidFill>
                <a:srgbClr val="38C2D5"/>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ubtitle 2">
            <a:extLst>
              <a:ext uri="{FF2B5EF4-FFF2-40B4-BE49-F238E27FC236}">
                <a16:creationId xmlns:a16="http://schemas.microsoft.com/office/drawing/2014/main" id="{E45DF07A-9518-4C42-87F1-D8072193F117}"/>
              </a:ext>
            </a:extLst>
          </p:cNvPr>
          <p:cNvSpPr txBox="1">
            <a:spLocks/>
          </p:cNvSpPr>
          <p:nvPr/>
        </p:nvSpPr>
        <p:spPr>
          <a:xfrm>
            <a:off x="2431256" y="3939620"/>
            <a:ext cx="9144000" cy="24698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083B3B"/>
                </a:solidFill>
                <a:latin typeface="Verdan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rgbClr val="083B3B"/>
                </a:solidFill>
                <a:latin typeface="Verdan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rgbClr val="083B3B"/>
                </a:solidFill>
                <a:latin typeface="Verdan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rgbClr val="083B3B"/>
                </a:solidFill>
                <a:latin typeface="Verdan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rgbClr val="083B3B"/>
                </a:solidFill>
                <a:latin typeface="Verdan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b="1" dirty="0">
                <a:solidFill>
                  <a:srgbClr val="136496"/>
                </a:solidFill>
                <a:ea typeface="Verdana" panose="020B0604030504040204" pitchFamily="34" charset="0"/>
                <a:cs typeface="Verdana" panose="020B0604030504040204" pitchFamily="34" charset="0"/>
              </a:rPr>
              <a:t>Presentation Subtitle Fonts: </a:t>
            </a:r>
            <a:r>
              <a:rPr lang="en-US" sz="1800" dirty="0">
                <a:solidFill>
                  <a:srgbClr val="136496"/>
                </a:solidFill>
                <a:ea typeface="Verdana" panose="020B0604030504040204" pitchFamily="34" charset="0"/>
                <a:cs typeface="Verdana" panose="020B0604030504040204" pitchFamily="34" charset="0"/>
              </a:rPr>
              <a:t>Verdana Regular </a:t>
            </a:r>
            <a:r>
              <a:rPr lang="en-US" sz="1800" b="1" dirty="0">
                <a:solidFill>
                  <a:srgbClr val="136496"/>
                </a:solidFill>
                <a:ea typeface="Verdana" panose="020B0604030504040204" pitchFamily="34" charset="0"/>
                <a:cs typeface="Verdana" panose="020B0604030504040204" pitchFamily="34" charset="0"/>
              </a:rPr>
              <a:t>&amp; Bold</a:t>
            </a:r>
          </a:p>
          <a:p>
            <a:pPr algn="r"/>
            <a:endParaRPr lang="en-US" sz="1800" b="1" dirty="0">
              <a:solidFill>
                <a:srgbClr val="136496"/>
              </a:solidFill>
              <a:ea typeface="Verdana" panose="020B0604030504040204" pitchFamily="34" charset="0"/>
              <a:cs typeface="Verdana" panose="020B0604030504040204" pitchFamily="34" charset="0"/>
            </a:endParaRPr>
          </a:p>
          <a:p>
            <a:pPr algn="r"/>
            <a:r>
              <a:rPr lang="en-US" sz="1800" b="1" dirty="0">
                <a:solidFill>
                  <a:srgbClr val="136496"/>
                </a:solidFill>
                <a:ea typeface="Verdana" panose="020B0604030504040204" pitchFamily="34" charset="0"/>
                <a:cs typeface="Verdana" panose="020B0604030504040204" pitchFamily="34" charset="0"/>
              </a:rPr>
              <a:t>Presenter </a:t>
            </a:r>
            <a:r>
              <a:rPr lang="en-US" sz="1800" dirty="0">
                <a:solidFill>
                  <a:srgbClr val="136496"/>
                </a:solidFill>
                <a:ea typeface="Verdana" panose="020B0604030504040204" pitchFamily="34" charset="0"/>
                <a:cs typeface="Verdana" panose="020B0604030504040204" pitchFamily="34" charset="0"/>
              </a:rPr>
              <a:t>// Presenter Info</a:t>
            </a:r>
          </a:p>
          <a:p>
            <a:pPr algn="r"/>
            <a:r>
              <a:rPr lang="en-US" sz="1800" b="1" dirty="0">
                <a:solidFill>
                  <a:srgbClr val="136496"/>
                </a:solidFill>
                <a:ea typeface="Verdana" panose="020B0604030504040204" pitchFamily="34" charset="0"/>
                <a:cs typeface="Verdana" panose="020B0604030504040204" pitchFamily="34" charset="0"/>
              </a:rPr>
              <a:t>Presenter </a:t>
            </a:r>
            <a:r>
              <a:rPr lang="en-US" sz="1800" dirty="0">
                <a:solidFill>
                  <a:srgbClr val="136496"/>
                </a:solidFill>
                <a:ea typeface="Verdana" panose="020B0604030504040204" pitchFamily="34" charset="0"/>
                <a:cs typeface="Verdana" panose="020B0604030504040204" pitchFamily="34" charset="0"/>
              </a:rPr>
              <a:t>// Presenter Info</a:t>
            </a:r>
            <a:endParaRPr lang="en-US" sz="1800" b="1" dirty="0">
              <a:solidFill>
                <a:srgbClr val="136496"/>
              </a:solidFill>
              <a:ea typeface="Verdana" panose="020B0604030504040204" pitchFamily="34" charset="0"/>
              <a:cs typeface="Verdana" panose="020B0604030504040204" pitchFamily="34" charset="0"/>
            </a:endParaRPr>
          </a:p>
          <a:p>
            <a:pPr algn="r"/>
            <a:endParaRPr lang="en-US" b="1" dirty="0">
              <a:solidFill>
                <a:srgbClr val="136496"/>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304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B5E7-CA2C-8141-8FF4-7D2975D905D8}"/>
              </a:ext>
            </a:extLst>
          </p:cNvPr>
          <p:cNvSpPr txBox="1">
            <a:spLocks/>
          </p:cNvSpPr>
          <p:nvPr/>
        </p:nvSpPr>
        <p:spPr>
          <a:xfrm>
            <a:off x="216694" y="901088"/>
            <a:ext cx="11758612" cy="728662"/>
          </a:xfrm>
          <a:prstGeom prst="rect">
            <a:avLst/>
          </a:prstGeom>
        </p:spPr>
        <p:txBody>
          <a:bodyPr vert="horz" anchor="t">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4000" b="1" dirty="0">
                <a:solidFill>
                  <a:srgbClr val="38C2D5"/>
                </a:solidFill>
                <a:latin typeface="Verdana" panose="020B0604030504040204" pitchFamily="34" charset="0"/>
                <a:ea typeface="Verdana" panose="020B0604030504040204" pitchFamily="34" charset="0"/>
                <a:cs typeface="Verdana" panose="020B0604030504040204" pitchFamily="34" charset="0"/>
              </a:rPr>
              <a:t>Land Acknowledgement</a:t>
            </a:r>
            <a:endParaRPr lang="en-US" sz="2000" dirty="0">
              <a:solidFill>
                <a:srgbClr val="38C2D5"/>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a:extLst>
              <a:ext uri="{FF2B5EF4-FFF2-40B4-BE49-F238E27FC236}">
                <a16:creationId xmlns:a16="http://schemas.microsoft.com/office/drawing/2014/main" id="{BA2385CC-CCF7-9D43-8158-092F8D2A4D2C}"/>
              </a:ext>
            </a:extLst>
          </p:cNvPr>
          <p:cNvSpPr txBox="1">
            <a:spLocks/>
          </p:cNvSpPr>
          <p:nvPr/>
        </p:nvSpPr>
        <p:spPr>
          <a:xfrm>
            <a:off x="216694" y="1803189"/>
            <a:ext cx="11758612" cy="3974161"/>
          </a:xfrm>
          <a:prstGeom prst="rect">
            <a:avLst/>
          </a:prstGeom>
        </p:spPr>
        <p:txBody>
          <a:bodyPr>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rtl="0">
              <a:spcBef>
                <a:spcPts val="1200"/>
              </a:spcBef>
              <a:spcAft>
                <a:spcPts val="1200"/>
              </a:spcAft>
            </a:pP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ACPA–College Student Educators International acknowledges, with respect, that the land on which our ACPA25 Convention is taking place is part of the traditional unceded homelands of the </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Tongva</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Gabrieleño</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 the </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Acjachemen</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Juaneño</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 and the </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Toongvetam</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 peoples as well as a significant place of cultural knowledge and sacred teachings for many other tribes. This land, called </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Tovaangar</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 is home to </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Puvungna</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 “the gathering place,” the place of emergence in the origin traditions of the </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Tongva</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 and </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Acjachemen</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 peoples. We recognize that </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Puvungna</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 is sacred land of extraordinary cultural significance that continues to serve as an active ceremonial ground today. We acknowledge that </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Puvungna</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 and the entirety of </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Tovaangar</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 remains unceded and unjustly occupied. As visitors to </a:t>
            </a:r>
            <a:r>
              <a:rPr lang="en-US" sz="1600" b="0" i="0" u="none" strike="noStrike" dirty="0" err="1">
                <a:solidFill>
                  <a:srgbClr val="136496"/>
                </a:solidFill>
                <a:effectLst/>
                <a:latin typeface="Verdana" panose="020B0604030504040204" pitchFamily="34" charset="0"/>
                <a:ea typeface="Verdana" panose="020B0604030504040204" pitchFamily="34" charset="0"/>
                <a:cs typeface="Verdana" panose="020B0604030504040204" pitchFamily="34" charset="0"/>
              </a:rPr>
              <a:t>Tovaangar</a:t>
            </a: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 we affirm our responsibility to listen, to learn, and to work for justice in this land.</a:t>
            </a:r>
            <a:endParaRPr lang="en-US" sz="1600" b="0" dirty="0">
              <a:solidFill>
                <a:srgbClr val="136496"/>
              </a:solidFill>
              <a:effectLst/>
              <a:latin typeface="Verdana" panose="020B0604030504040204" pitchFamily="34" charset="0"/>
              <a:ea typeface="Verdana" panose="020B0604030504040204" pitchFamily="34" charset="0"/>
              <a:cs typeface="Verdana" panose="020B0604030504040204" pitchFamily="34" charset="0"/>
            </a:endParaRPr>
          </a:p>
          <a:p>
            <a:pPr rtl="0">
              <a:spcBef>
                <a:spcPts val="1200"/>
              </a:spcBef>
              <a:spcAft>
                <a:spcPts val="0"/>
              </a:spcAft>
            </a:pPr>
            <a:r>
              <a:rPr lang="en-US" sz="1600" b="0" i="0" u="none" strike="noStrike" dirty="0">
                <a:solidFill>
                  <a:srgbClr val="136496"/>
                </a:solidFill>
                <a:effectLst/>
                <a:latin typeface="Verdana" panose="020B0604030504040204" pitchFamily="34" charset="0"/>
                <a:ea typeface="Verdana" panose="020B0604030504040204" pitchFamily="34" charset="0"/>
                <a:cs typeface="Verdana" panose="020B0604030504040204" pitchFamily="34" charset="0"/>
              </a:rPr>
              <a:t>Beyond acknowledging the land and in recognition of the impacts of historical and ongoing settler colonialism, including that perpetuated by North American institutions of higher education, ACPA actively commits to supporting professionals in higher education in decolonizing their practice and scholarship through our mission, values, and the Strategic Imperative for Racial Justice and Decolonization.</a:t>
            </a:r>
            <a:endParaRPr lang="en-US" sz="1600" b="0" dirty="0">
              <a:solidFill>
                <a:srgbClr val="136496"/>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2650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A4BE77-DB0F-F1AF-864C-25A50B479E76}"/>
              </a:ext>
            </a:extLst>
          </p:cNvPr>
          <p:cNvSpPr txBox="1">
            <a:spLocks/>
          </p:cNvSpPr>
          <p:nvPr/>
        </p:nvSpPr>
        <p:spPr>
          <a:xfrm>
            <a:off x="216694" y="901088"/>
            <a:ext cx="11758612" cy="728662"/>
          </a:xfrm>
          <a:prstGeom prst="rect">
            <a:avLst/>
          </a:prstGeom>
        </p:spPr>
        <p:txBody>
          <a:bodyPr vert="horz" anchor="t">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4000" b="1" dirty="0">
                <a:solidFill>
                  <a:srgbClr val="38C2D5"/>
                </a:solidFill>
                <a:latin typeface="Verdana" panose="020B0604030504040204" pitchFamily="34" charset="0"/>
                <a:ea typeface="Verdana" panose="020B0604030504040204" pitchFamily="34" charset="0"/>
                <a:cs typeface="Verdana" panose="020B0604030504040204" pitchFamily="34" charset="0"/>
              </a:rPr>
              <a:t>Land Acknowledgement</a:t>
            </a:r>
            <a:endParaRPr lang="en-US" sz="2000" dirty="0">
              <a:solidFill>
                <a:srgbClr val="38C2D5"/>
              </a:solidFill>
              <a:latin typeface="Verdana" panose="020B0604030504040204" pitchFamily="34" charset="0"/>
              <a:ea typeface="Verdana" panose="020B0604030504040204" pitchFamily="34" charset="0"/>
              <a:cs typeface="Verdana" panose="020B0604030504040204" pitchFamily="34" charset="0"/>
            </a:endParaRPr>
          </a:p>
        </p:txBody>
      </p:sp>
      <p:sp>
        <p:nvSpPr>
          <p:cNvPr id="7" name="Subtitle 2">
            <a:extLst>
              <a:ext uri="{FF2B5EF4-FFF2-40B4-BE49-F238E27FC236}">
                <a16:creationId xmlns:a16="http://schemas.microsoft.com/office/drawing/2014/main" id="{188D4008-3B00-625B-9942-84530B0FD2EB}"/>
              </a:ext>
            </a:extLst>
          </p:cNvPr>
          <p:cNvSpPr txBox="1">
            <a:spLocks/>
          </p:cNvSpPr>
          <p:nvPr/>
        </p:nvSpPr>
        <p:spPr>
          <a:xfrm>
            <a:off x="216694" y="1803189"/>
            <a:ext cx="11758612" cy="3974161"/>
          </a:xfrm>
          <a:prstGeom prst="rect">
            <a:avLst/>
          </a:prstGeom>
        </p:spPr>
        <p:txBody>
          <a:bodyPr>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92436"/>
                </a:solidFill>
                <a:latin typeface="Verdana" panose="020B0604030504040204" pitchFamily="34" charset="0"/>
                <a:ea typeface="Verdana" panose="020B0604030504040204" pitchFamily="34" charset="0"/>
                <a:cs typeface="Verdana" panose="020B0604030504040204" pitchFamily="34" charset="0"/>
              </a:rPr>
              <a:t>Presenters, please insert your prepared Land Acknowledgement here.</a:t>
            </a:r>
          </a:p>
          <a:p>
            <a:endParaRPr lang="en-US" dirty="0">
              <a:solidFill>
                <a:srgbClr val="092436"/>
              </a:solidFill>
              <a:latin typeface="Verdana" panose="020B0604030504040204" pitchFamily="34" charset="0"/>
              <a:ea typeface="Verdana" panose="020B0604030504040204" pitchFamily="34" charset="0"/>
              <a:cs typeface="Verdana" panose="020B0604030504040204" pitchFamily="34" charset="0"/>
            </a:endParaRPr>
          </a:p>
          <a:p>
            <a:r>
              <a:rPr lang="en-US" b="0" dirty="0">
                <a:solidFill>
                  <a:srgbClr val="092436"/>
                </a:solidFill>
                <a:ea typeface="Verdana" panose="020B0604030504040204" pitchFamily="34" charset="0"/>
                <a:cs typeface="Verdana" panose="020B0604030504040204" pitchFamily="34" charset="0"/>
              </a:rPr>
              <a:t>Visit the Presenter Resources webpage on </a:t>
            </a:r>
            <a:r>
              <a:rPr lang="en-US" b="0">
                <a:solidFill>
                  <a:srgbClr val="092436"/>
                </a:solidFill>
                <a:ea typeface="Verdana" panose="020B0604030504040204" pitchFamily="34" charset="0"/>
                <a:cs typeface="Verdana" panose="020B0604030504040204" pitchFamily="34" charset="0"/>
              </a:rPr>
              <a:t>the ACPA Convention </a:t>
            </a:r>
            <a:r>
              <a:rPr lang="en-US" b="0" dirty="0">
                <a:solidFill>
                  <a:srgbClr val="092436"/>
                </a:solidFill>
                <a:ea typeface="Verdana" panose="020B0604030504040204" pitchFamily="34" charset="0"/>
                <a:cs typeface="Verdana" panose="020B0604030504040204" pitchFamily="34" charset="0"/>
              </a:rPr>
              <a:t>website for information and resources on preparing a Land Acknowledgement.</a:t>
            </a:r>
          </a:p>
          <a:p>
            <a:endParaRPr lang="en-US" dirty="0">
              <a:solidFill>
                <a:srgbClr val="092436"/>
              </a:solidFill>
              <a:latin typeface="Verdana" panose="020B0604030504040204" pitchFamily="34" charset="0"/>
              <a:ea typeface="Verdana" panose="020B0604030504040204" pitchFamily="34" charset="0"/>
              <a:cs typeface="Verdana" panose="020B0604030504040204" pitchFamily="34" charset="0"/>
            </a:endParaRPr>
          </a:p>
          <a:p>
            <a:r>
              <a:rPr lang="en-US" i="1" dirty="0">
                <a:solidFill>
                  <a:srgbClr val="092436"/>
                </a:solidFill>
                <a:latin typeface="Verdana" panose="020B0604030504040204" pitchFamily="34" charset="0"/>
                <a:ea typeface="Verdana" panose="020B0604030504040204" pitchFamily="34" charset="0"/>
                <a:cs typeface="Verdana" panose="020B0604030504040204" pitchFamily="34" charset="0"/>
              </a:rPr>
              <a:t>*all content must fit in white space only</a:t>
            </a:r>
          </a:p>
        </p:txBody>
      </p:sp>
    </p:spTree>
    <p:extLst>
      <p:ext uri="{BB962C8B-B14F-4D97-AF65-F5344CB8AC3E}">
        <p14:creationId xmlns:p14="http://schemas.microsoft.com/office/powerpoint/2010/main" val="183809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A4BE77-DB0F-F1AF-864C-25A50B479E76}"/>
              </a:ext>
            </a:extLst>
          </p:cNvPr>
          <p:cNvSpPr txBox="1">
            <a:spLocks/>
          </p:cNvSpPr>
          <p:nvPr/>
        </p:nvSpPr>
        <p:spPr>
          <a:xfrm>
            <a:off x="216694" y="901088"/>
            <a:ext cx="11758612" cy="728662"/>
          </a:xfrm>
          <a:prstGeom prst="rect">
            <a:avLst/>
          </a:prstGeom>
        </p:spPr>
        <p:txBody>
          <a:bodyPr vert="horz" anchor="t">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4000" b="1" dirty="0">
                <a:solidFill>
                  <a:srgbClr val="38C2D5"/>
                </a:solidFill>
                <a:latin typeface="Verdana" panose="020B0604030504040204" pitchFamily="34" charset="0"/>
                <a:ea typeface="Verdana" panose="020B0604030504040204" pitchFamily="34" charset="0"/>
                <a:cs typeface="Verdana" panose="020B0604030504040204" pitchFamily="34" charset="0"/>
              </a:rPr>
              <a:t>INCLUSIVE LANGUAGE</a:t>
            </a:r>
            <a:endParaRPr lang="en-US" sz="2000" dirty="0">
              <a:solidFill>
                <a:srgbClr val="38C2D5"/>
              </a:solidFill>
              <a:latin typeface="Verdana" panose="020B0604030504040204" pitchFamily="34" charset="0"/>
              <a:ea typeface="Verdana" panose="020B0604030504040204" pitchFamily="34" charset="0"/>
              <a:cs typeface="Verdana" panose="020B0604030504040204" pitchFamily="34" charset="0"/>
            </a:endParaRPr>
          </a:p>
        </p:txBody>
      </p:sp>
      <p:sp>
        <p:nvSpPr>
          <p:cNvPr id="7" name="Subtitle 2">
            <a:extLst>
              <a:ext uri="{FF2B5EF4-FFF2-40B4-BE49-F238E27FC236}">
                <a16:creationId xmlns:a16="http://schemas.microsoft.com/office/drawing/2014/main" id="{188D4008-3B00-625B-9942-84530B0FD2EB}"/>
              </a:ext>
            </a:extLst>
          </p:cNvPr>
          <p:cNvSpPr txBox="1">
            <a:spLocks/>
          </p:cNvSpPr>
          <p:nvPr/>
        </p:nvSpPr>
        <p:spPr>
          <a:xfrm>
            <a:off x="216694" y="1803189"/>
            <a:ext cx="11758612" cy="3974161"/>
          </a:xfrm>
          <a:prstGeom prst="rect">
            <a:avLst/>
          </a:prstGeom>
        </p:spPr>
        <p:txBody>
          <a:bodyPr>
            <a:normAutofit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92436"/>
                </a:solidFill>
                <a:latin typeface="Verdana" panose="020B0604030504040204" pitchFamily="34" charset="0"/>
                <a:ea typeface="Verdana" panose="020B0604030504040204" pitchFamily="34" charset="0"/>
                <a:cs typeface="Verdana" panose="020B0604030504040204" pitchFamily="34" charset="0"/>
              </a:rPr>
              <a:t>ACPA provides an opportunity to discuss concepts that span a variety of audiences and contexts in higher, post-secondary, and tertiary education. </a:t>
            </a:r>
          </a:p>
          <a:p>
            <a:endParaRPr lang="en-US" dirty="0">
              <a:solidFill>
                <a:srgbClr val="092436"/>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092436"/>
                </a:solidFill>
                <a:latin typeface="Verdana" panose="020B0604030504040204" pitchFamily="34" charset="0"/>
                <a:ea typeface="Verdana" panose="020B0604030504040204" pitchFamily="34" charset="0"/>
                <a:cs typeface="Verdana" panose="020B0604030504040204" pitchFamily="34" charset="0"/>
              </a:rPr>
              <a:t>As such, we ask that session participants:</a:t>
            </a:r>
          </a:p>
          <a:p>
            <a:pPr marL="342900" indent="-342900">
              <a:buFont typeface="Arial" pitchFamily="34" charset="0"/>
              <a:buChar char="•"/>
            </a:pPr>
            <a:r>
              <a:rPr lang="en-US" b="0" dirty="0">
                <a:solidFill>
                  <a:srgbClr val="092436"/>
                </a:solidFill>
                <a:latin typeface="Verdana" panose="020B0604030504040204" pitchFamily="34" charset="0"/>
                <a:ea typeface="Verdana" panose="020B0604030504040204" pitchFamily="34" charset="0"/>
                <a:cs typeface="Verdana" panose="020B0604030504040204" pitchFamily="34" charset="0"/>
              </a:rPr>
              <a:t>Recognize individual gender pronoun use</a:t>
            </a:r>
          </a:p>
          <a:p>
            <a:pPr marL="342900" indent="-342900">
              <a:buFont typeface="Arial" pitchFamily="34" charset="0"/>
              <a:buChar char="•"/>
            </a:pPr>
            <a:r>
              <a:rPr lang="en-US" b="0" dirty="0">
                <a:solidFill>
                  <a:srgbClr val="092436"/>
                </a:solidFill>
                <a:latin typeface="Verdana" panose="020B0604030504040204" pitchFamily="34" charset="0"/>
                <a:ea typeface="Verdana" panose="020B0604030504040204" pitchFamily="34" charset="0"/>
                <a:cs typeface="Verdana" panose="020B0604030504040204" pitchFamily="34" charset="0"/>
              </a:rPr>
              <a:t>Utilize contemporary and relevant language around social identities</a:t>
            </a:r>
          </a:p>
          <a:p>
            <a:pPr marL="342900" indent="-342900">
              <a:buFont typeface="Arial" pitchFamily="34" charset="0"/>
              <a:buChar char="•"/>
            </a:pPr>
            <a:r>
              <a:rPr lang="en-US" b="0" dirty="0">
                <a:solidFill>
                  <a:srgbClr val="092436"/>
                </a:solidFill>
                <a:latin typeface="Verdana" panose="020B0604030504040204" pitchFamily="34" charset="0"/>
                <a:ea typeface="Verdana" panose="020B0604030504040204" pitchFamily="34" charset="0"/>
                <a:cs typeface="Verdana" panose="020B0604030504040204" pitchFamily="34" charset="0"/>
              </a:rPr>
              <a:t>Utilize language that recognizes varying abilities and is not ableist</a:t>
            </a:r>
          </a:p>
          <a:p>
            <a:pPr marL="342900" indent="-342900">
              <a:buFont typeface="Arial" pitchFamily="34" charset="0"/>
              <a:buChar char="•"/>
            </a:pPr>
            <a:r>
              <a:rPr lang="en-US" b="0" dirty="0">
                <a:solidFill>
                  <a:srgbClr val="092436"/>
                </a:solidFill>
                <a:latin typeface="Verdana" panose="020B0604030504040204" pitchFamily="34" charset="0"/>
                <a:ea typeface="Verdana" panose="020B0604030504040204" pitchFamily="34" charset="0"/>
                <a:cs typeface="Verdana" panose="020B0604030504040204" pitchFamily="34" charset="0"/>
              </a:rPr>
              <a:t>Utilize language inclusive of diverse global contexts</a:t>
            </a:r>
          </a:p>
          <a:p>
            <a:pPr marL="342900" indent="-342900">
              <a:buFont typeface="Arial" pitchFamily="34" charset="0"/>
              <a:buChar char="•"/>
            </a:pPr>
            <a:r>
              <a:rPr lang="en-US" b="0" dirty="0">
                <a:solidFill>
                  <a:srgbClr val="092436"/>
                </a:solidFill>
                <a:latin typeface="Verdana" panose="020B0604030504040204" pitchFamily="34" charset="0"/>
                <a:ea typeface="Verdana" panose="020B0604030504040204" pitchFamily="34" charset="0"/>
                <a:cs typeface="Verdana" panose="020B0604030504040204" pitchFamily="34" charset="0"/>
              </a:rPr>
              <a:t>Utilize this space for developmental and educational support of attendees who may be unfamiliar with inclusive language practices</a:t>
            </a:r>
          </a:p>
        </p:txBody>
      </p:sp>
    </p:spTree>
    <p:extLst>
      <p:ext uri="{BB962C8B-B14F-4D97-AF65-F5344CB8AC3E}">
        <p14:creationId xmlns:p14="http://schemas.microsoft.com/office/powerpoint/2010/main" val="343696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A4BE77-DB0F-F1AF-864C-25A50B479E76}"/>
              </a:ext>
            </a:extLst>
          </p:cNvPr>
          <p:cNvSpPr txBox="1">
            <a:spLocks/>
          </p:cNvSpPr>
          <p:nvPr/>
        </p:nvSpPr>
        <p:spPr>
          <a:xfrm>
            <a:off x="216694" y="901088"/>
            <a:ext cx="11758612" cy="728662"/>
          </a:xfrm>
          <a:prstGeom prst="rect">
            <a:avLst/>
          </a:prstGeom>
        </p:spPr>
        <p:txBody>
          <a:bodyPr vert="horz" anchor="t">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4000" b="1" dirty="0">
                <a:solidFill>
                  <a:srgbClr val="38C2D5"/>
                </a:solidFill>
                <a:latin typeface="Verdana" panose="020B0604030504040204" pitchFamily="34" charset="0"/>
                <a:ea typeface="Verdana" panose="020B0604030504040204" pitchFamily="34" charset="0"/>
                <a:cs typeface="Verdana" panose="020B0604030504040204" pitchFamily="34" charset="0"/>
              </a:rPr>
              <a:t>HEADING 1</a:t>
            </a:r>
            <a:endParaRPr lang="en-US" sz="2000" dirty="0">
              <a:solidFill>
                <a:srgbClr val="38C2D5"/>
              </a:solidFill>
              <a:latin typeface="Verdana" panose="020B0604030504040204" pitchFamily="34" charset="0"/>
              <a:ea typeface="Verdana" panose="020B0604030504040204" pitchFamily="34" charset="0"/>
              <a:cs typeface="Verdana" panose="020B0604030504040204" pitchFamily="34" charset="0"/>
            </a:endParaRPr>
          </a:p>
        </p:txBody>
      </p:sp>
      <p:sp>
        <p:nvSpPr>
          <p:cNvPr id="7" name="Subtitle 2">
            <a:extLst>
              <a:ext uri="{FF2B5EF4-FFF2-40B4-BE49-F238E27FC236}">
                <a16:creationId xmlns:a16="http://schemas.microsoft.com/office/drawing/2014/main" id="{188D4008-3B00-625B-9942-84530B0FD2EB}"/>
              </a:ext>
            </a:extLst>
          </p:cNvPr>
          <p:cNvSpPr txBox="1">
            <a:spLocks/>
          </p:cNvSpPr>
          <p:nvPr/>
        </p:nvSpPr>
        <p:spPr>
          <a:xfrm>
            <a:off x="216694" y="1803189"/>
            <a:ext cx="11758612" cy="3974161"/>
          </a:xfrm>
          <a:prstGeom prst="rect">
            <a:avLst/>
          </a:prstGeom>
        </p:spPr>
        <p:txBody>
          <a:bodyPr>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solidFill>
                  <a:srgbClr val="092436"/>
                </a:solidFill>
                <a:latin typeface="Verdana" panose="020B0604030504040204" pitchFamily="34" charset="0"/>
                <a:ea typeface="Verdana" panose="020B0604030504040204" pitchFamily="34" charset="0"/>
                <a:cs typeface="Verdana" panose="020B0604030504040204" pitchFamily="34" charset="0"/>
              </a:rPr>
              <a:t>Body Content (Verdana, 20pt, #341354)</a:t>
            </a:r>
          </a:p>
          <a:p>
            <a:endParaRPr lang="en-US" dirty="0">
              <a:solidFill>
                <a:srgbClr val="092436"/>
              </a:solidFill>
              <a:latin typeface="Verdana" panose="020B0604030504040204" pitchFamily="34" charset="0"/>
              <a:ea typeface="Verdana" panose="020B0604030504040204" pitchFamily="34" charset="0"/>
              <a:cs typeface="Verdana" panose="020B0604030504040204" pitchFamily="34" charset="0"/>
            </a:endParaRPr>
          </a:p>
          <a:p>
            <a:r>
              <a:rPr lang="en-US" b="0" dirty="0">
                <a:solidFill>
                  <a:srgbClr val="092436"/>
                </a:solidFill>
                <a:latin typeface="Verdana" panose="020B0604030504040204" pitchFamily="34" charset="0"/>
                <a:ea typeface="Verdana" panose="020B0604030504040204" pitchFamily="34" charset="0"/>
                <a:cs typeface="Verdana" panose="020B0604030504040204" pitchFamily="34" charset="0"/>
              </a:rPr>
              <a:t>Presenters, insert your presentation here.</a:t>
            </a:r>
          </a:p>
          <a:p>
            <a:r>
              <a:rPr lang="en-US" i="1" dirty="0">
                <a:solidFill>
                  <a:srgbClr val="092436"/>
                </a:solidFill>
                <a:latin typeface="Verdana" panose="020B0604030504040204" pitchFamily="34" charset="0"/>
                <a:ea typeface="Verdana" panose="020B0604030504040204" pitchFamily="34" charset="0"/>
                <a:cs typeface="Verdana" panose="020B0604030504040204" pitchFamily="34" charset="0"/>
              </a:rPr>
              <a:t>*all content must fit in white space only – the space at the bottom is reserved for captioning</a:t>
            </a:r>
          </a:p>
        </p:txBody>
      </p:sp>
    </p:spTree>
    <p:extLst>
      <p:ext uri="{BB962C8B-B14F-4D97-AF65-F5344CB8AC3E}">
        <p14:creationId xmlns:p14="http://schemas.microsoft.com/office/powerpoint/2010/main" val="1914895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ustom 8">
      <a:dk1>
        <a:srgbClr val="378279"/>
      </a:dk1>
      <a:lt1>
        <a:sysClr val="window" lastClr="FFFFFF"/>
      </a:lt1>
      <a:dk2>
        <a:srgbClr val="8D9023"/>
      </a:dk2>
      <a:lt2>
        <a:srgbClr val="B04254"/>
      </a:lt2>
      <a:accent1>
        <a:srgbClr val="9E9F2E"/>
      </a:accent1>
      <a:accent2>
        <a:srgbClr val="9E2D42"/>
      </a:accent2>
      <a:accent3>
        <a:srgbClr val="2C7066"/>
      </a:accent3>
      <a:accent4>
        <a:srgbClr val="65635E"/>
      </a:accent4>
      <a:accent5>
        <a:srgbClr val="8D9023"/>
      </a:accent5>
      <a:accent6>
        <a:srgbClr val="20768C"/>
      </a:accent6>
      <a:hlink>
        <a:srgbClr val="7AB6E8"/>
      </a:hlink>
      <a:folHlink>
        <a:srgbClr val="83B0D3"/>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TotalTime>
  <Words>400</Words>
  <Application>Microsoft Macintosh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Verdana</vt:lpstr>
      <vt:lpstr>Default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Tognocchi</dc:creator>
  <cp:lastModifiedBy>Bethany Tognocchi</cp:lastModifiedBy>
  <cp:revision>12</cp:revision>
  <dcterms:created xsi:type="dcterms:W3CDTF">2022-01-10T18:21:04Z</dcterms:created>
  <dcterms:modified xsi:type="dcterms:W3CDTF">2024-11-25T15:58:42Z</dcterms:modified>
</cp:coreProperties>
</file>